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1"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0" d="100"/>
          <a:sy n="60" d="100"/>
        </p:scale>
        <p:origin x="8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42619-DC7E-4D68-B7BC-510C714442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
          </a:p>
        </p:txBody>
      </p:sp>
      <p:sp>
        <p:nvSpPr>
          <p:cNvPr id="3" name="Subtitle 2">
            <a:extLst>
              <a:ext uri="{FF2B5EF4-FFF2-40B4-BE49-F238E27FC236}">
                <a16:creationId xmlns:a16="http://schemas.microsoft.com/office/drawing/2014/main" id="{43CD878A-BFB5-464B-884E-AFD7C80E8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
          </a:p>
        </p:txBody>
      </p:sp>
      <p:sp>
        <p:nvSpPr>
          <p:cNvPr id="4" name="Date Placeholder 3">
            <a:extLst>
              <a:ext uri="{FF2B5EF4-FFF2-40B4-BE49-F238E27FC236}">
                <a16:creationId xmlns:a16="http://schemas.microsoft.com/office/drawing/2014/main" id="{58325BB1-49EB-48C9-BF6D-77B77AC573E4}"/>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9BFF437C-B90C-4201-B9AB-890BEF515DFF}"/>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5507E1C-B224-4A75-A184-BF6C317BB12B}"/>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4064474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F8649-5987-4A21-963C-5D6BABD01E09}"/>
              </a:ext>
            </a:extLst>
          </p:cNvPr>
          <p:cNvSpPr>
            <a:spLocks noGrp="1"/>
          </p:cNvSpPr>
          <p:nvPr>
            <p:ph type="title"/>
          </p:nvPr>
        </p:nvSpPr>
        <p:spPr/>
        <p:txBody>
          <a:bodyPr/>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37D28EE4-1581-4F9B-9DFA-8151AC381D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EC8281D7-5268-45E5-B155-E6B45E688945}"/>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B8EB47C2-DA96-4132-AC31-510CD56F63B4}"/>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BDF17840-EA8C-4166-B8BF-48080D7A3359}"/>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1687382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C707BC-0F38-48D7-AB99-48BEACCFD92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
          </a:p>
        </p:txBody>
      </p:sp>
      <p:sp>
        <p:nvSpPr>
          <p:cNvPr id="3" name="Vertical Text Placeholder 2">
            <a:extLst>
              <a:ext uri="{FF2B5EF4-FFF2-40B4-BE49-F238E27FC236}">
                <a16:creationId xmlns:a16="http://schemas.microsoft.com/office/drawing/2014/main" id="{096F534A-6580-4A13-88B0-24277EEEA5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9909F7BF-F6C2-413B-AA58-019562A70FF6}"/>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1787D150-C1D8-46FD-B118-CEBB14C44ACE}"/>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50B353F0-6281-4075-BFA3-02034F433B11}"/>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79446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CCB36-65A6-47E0-BB2E-D58714D205ED}"/>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31D1AAC0-A84C-4335-829E-23355DDA62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710F6597-AF50-4DD4-8A69-BC24E0EC90A3}"/>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0AB092D8-8457-4A3D-AB2E-48101345E72C}"/>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E0A2133F-93E0-46C5-849D-61E26BBA3139}"/>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119549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AF256-053C-487D-9545-4B59D4EA47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
          </a:p>
        </p:txBody>
      </p:sp>
      <p:sp>
        <p:nvSpPr>
          <p:cNvPr id="3" name="Text Placeholder 2">
            <a:extLst>
              <a:ext uri="{FF2B5EF4-FFF2-40B4-BE49-F238E27FC236}">
                <a16:creationId xmlns:a16="http://schemas.microsoft.com/office/drawing/2014/main" id="{10834882-871B-4594-8A33-1A4BC4D051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D5A944-3766-43AD-B137-979370CBC675}"/>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F4AEE31F-4FF9-425C-BBFA-E99467A51EF5}"/>
              </a:ext>
            </a:extLst>
          </p:cNvPr>
          <p:cNvSpPr>
            <a:spLocks noGrp="1"/>
          </p:cNvSpPr>
          <p:nvPr>
            <p:ph type="ftr" sz="quarter" idx="11"/>
          </p:nvPr>
        </p:nvSpPr>
        <p:spPr/>
        <p:txBody>
          <a:bodyPr/>
          <a:lstStyle/>
          <a:p>
            <a:endParaRPr lang="es-ES"/>
          </a:p>
        </p:txBody>
      </p:sp>
      <p:sp>
        <p:nvSpPr>
          <p:cNvPr id="6" name="Slide Number Placeholder 5">
            <a:extLst>
              <a:ext uri="{FF2B5EF4-FFF2-40B4-BE49-F238E27FC236}">
                <a16:creationId xmlns:a16="http://schemas.microsoft.com/office/drawing/2014/main" id="{D032EE93-5C4F-4267-AD97-F8602A3E560F}"/>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313654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2FCEB-8B6A-43E4-A99F-89412B2AF256}"/>
              </a:ext>
            </a:extLst>
          </p:cNvPr>
          <p:cNvSpPr>
            <a:spLocks noGrp="1"/>
          </p:cNvSpPr>
          <p:nvPr>
            <p:ph type="title"/>
          </p:nvPr>
        </p:nvSpPr>
        <p:spPr/>
        <p:txBody>
          <a:bodyPr/>
          <a:lstStyle/>
          <a:p>
            <a:r>
              <a:rPr lang="en-US"/>
              <a:t>Click to edit Master title style</a:t>
            </a:r>
            <a:endParaRPr lang="es-ES"/>
          </a:p>
        </p:txBody>
      </p:sp>
      <p:sp>
        <p:nvSpPr>
          <p:cNvPr id="3" name="Content Placeholder 2">
            <a:extLst>
              <a:ext uri="{FF2B5EF4-FFF2-40B4-BE49-F238E27FC236}">
                <a16:creationId xmlns:a16="http://schemas.microsoft.com/office/drawing/2014/main" id="{403C374C-B6EA-4A2E-9B6F-A80036F3D8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Content Placeholder 3">
            <a:extLst>
              <a:ext uri="{FF2B5EF4-FFF2-40B4-BE49-F238E27FC236}">
                <a16:creationId xmlns:a16="http://schemas.microsoft.com/office/drawing/2014/main" id="{2FA39A7F-DC59-4142-BE0F-3CFF622706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Date Placeholder 4">
            <a:extLst>
              <a:ext uri="{FF2B5EF4-FFF2-40B4-BE49-F238E27FC236}">
                <a16:creationId xmlns:a16="http://schemas.microsoft.com/office/drawing/2014/main" id="{D3FB2DAD-7D06-419D-B40A-F37E4477DCB9}"/>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6" name="Footer Placeholder 5">
            <a:extLst>
              <a:ext uri="{FF2B5EF4-FFF2-40B4-BE49-F238E27FC236}">
                <a16:creationId xmlns:a16="http://schemas.microsoft.com/office/drawing/2014/main" id="{F471E8BF-8315-4201-BF66-952036A37124}"/>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C564788B-45E2-4E8A-8FFD-54E1F1D7352C}"/>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270384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9D81-FCC7-49D2-A0BB-455DAE22010B}"/>
              </a:ext>
            </a:extLst>
          </p:cNvPr>
          <p:cNvSpPr>
            <a:spLocks noGrp="1"/>
          </p:cNvSpPr>
          <p:nvPr>
            <p:ph type="title"/>
          </p:nvPr>
        </p:nvSpPr>
        <p:spPr>
          <a:xfrm>
            <a:off x="839788" y="365125"/>
            <a:ext cx="10515600" cy="1325563"/>
          </a:xfrm>
        </p:spPr>
        <p:txBody>
          <a:bodyPr/>
          <a:lstStyle/>
          <a:p>
            <a:r>
              <a:rPr lang="en-US"/>
              <a:t>Click to edit Master title style</a:t>
            </a:r>
            <a:endParaRPr lang="es-ES"/>
          </a:p>
        </p:txBody>
      </p:sp>
      <p:sp>
        <p:nvSpPr>
          <p:cNvPr id="3" name="Text Placeholder 2">
            <a:extLst>
              <a:ext uri="{FF2B5EF4-FFF2-40B4-BE49-F238E27FC236}">
                <a16:creationId xmlns:a16="http://schemas.microsoft.com/office/drawing/2014/main" id="{476E9F42-AB5F-4818-9D4A-D213A34910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BF63A79-39BD-4153-AFE0-0AD584CBDD9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5" name="Text Placeholder 4">
            <a:extLst>
              <a:ext uri="{FF2B5EF4-FFF2-40B4-BE49-F238E27FC236}">
                <a16:creationId xmlns:a16="http://schemas.microsoft.com/office/drawing/2014/main" id="{DB81F7D7-C6E8-4132-8501-889DE06ED5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BE323F7-64F8-444E-9F2C-A3FBE647272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7" name="Date Placeholder 6">
            <a:extLst>
              <a:ext uri="{FF2B5EF4-FFF2-40B4-BE49-F238E27FC236}">
                <a16:creationId xmlns:a16="http://schemas.microsoft.com/office/drawing/2014/main" id="{9DD0229E-57B3-457C-9760-2A12095AAD22}"/>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8" name="Footer Placeholder 7">
            <a:extLst>
              <a:ext uri="{FF2B5EF4-FFF2-40B4-BE49-F238E27FC236}">
                <a16:creationId xmlns:a16="http://schemas.microsoft.com/office/drawing/2014/main" id="{07FF738C-3E07-4B1A-965A-D021B03FA6E2}"/>
              </a:ext>
            </a:extLst>
          </p:cNvPr>
          <p:cNvSpPr>
            <a:spLocks noGrp="1"/>
          </p:cNvSpPr>
          <p:nvPr>
            <p:ph type="ftr" sz="quarter" idx="11"/>
          </p:nvPr>
        </p:nvSpPr>
        <p:spPr/>
        <p:txBody>
          <a:bodyPr/>
          <a:lstStyle/>
          <a:p>
            <a:endParaRPr lang="es-ES"/>
          </a:p>
        </p:txBody>
      </p:sp>
      <p:sp>
        <p:nvSpPr>
          <p:cNvPr id="9" name="Slide Number Placeholder 8">
            <a:extLst>
              <a:ext uri="{FF2B5EF4-FFF2-40B4-BE49-F238E27FC236}">
                <a16:creationId xmlns:a16="http://schemas.microsoft.com/office/drawing/2014/main" id="{6630297C-F784-4C8A-95BE-7AFA97AE0E7F}"/>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35271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2C39A-FD03-4BEB-A6BC-4A92FA0971AC}"/>
              </a:ext>
            </a:extLst>
          </p:cNvPr>
          <p:cNvSpPr>
            <a:spLocks noGrp="1"/>
          </p:cNvSpPr>
          <p:nvPr>
            <p:ph type="title"/>
          </p:nvPr>
        </p:nvSpPr>
        <p:spPr/>
        <p:txBody>
          <a:bodyPr/>
          <a:lstStyle/>
          <a:p>
            <a:r>
              <a:rPr lang="en-US"/>
              <a:t>Click to edit Master title style</a:t>
            </a:r>
            <a:endParaRPr lang="es-ES"/>
          </a:p>
        </p:txBody>
      </p:sp>
      <p:sp>
        <p:nvSpPr>
          <p:cNvPr id="3" name="Date Placeholder 2">
            <a:extLst>
              <a:ext uri="{FF2B5EF4-FFF2-40B4-BE49-F238E27FC236}">
                <a16:creationId xmlns:a16="http://schemas.microsoft.com/office/drawing/2014/main" id="{E6CCAA42-4081-4035-83DF-070E109574F1}"/>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4" name="Footer Placeholder 3">
            <a:extLst>
              <a:ext uri="{FF2B5EF4-FFF2-40B4-BE49-F238E27FC236}">
                <a16:creationId xmlns:a16="http://schemas.microsoft.com/office/drawing/2014/main" id="{70300850-3063-4CCE-BAA9-C19E6F622AE1}"/>
              </a:ext>
            </a:extLst>
          </p:cNvPr>
          <p:cNvSpPr>
            <a:spLocks noGrp="1"/>
          </p:cNvSpPr>
          <p:nvPr>
            <p:ph type="ftr" sz="quarter" idx="11"/>
          </p:nvPr>
        </p:nvSpPr>
        <p:spPr/>
        <p:txBody>
          <a:bodyPr/>
          <a:lstStyle/>
          <a:p>
            <a:endParaRPr lang="es-ES"/>
          </a:p>
        </p:txBody>
      </p:sp>
      <p:sp>
        <p:nvSpPr>
          <p:cNvPr id="5" name="Slide Number Placeholder 4">
            <a:extLst>
              <a:ext uri="{FF2B5EF4-FFF2-40B4-BE49-F238E27FC236}">
                <a16:creationId xmlns:a16="http://schemas.microsoft.com/office/drawing/2014/main" id="{4B32421C-DA7A-4B75-8473-81DB38C186F0}"/>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216336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B2C72C-04B4-46AA-A21A-7A476282745B}"/>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3" name="Footer Placeholder 2">
            <a:extLst>
              <a:ext uri="{FF2B5EF4-FFF2-40B4-BE49-F238E27FC236}">
                <a16:creationId xmlns:a16="http://schemas.microsoft.com/office/drawing/2014/main" id="{E2771D62-5181-4DC1-B1C9-27DDF0EF1660}"/>
              </a:ext>
            </a:extLst>
          </p:cNvPr>
          <p:cNvSpPr>
            <a:spLocks noGrp="1"/>
          </p:cNvSpPr>
          <p:nvPr>
            <p:ph type="ftr" sz="quarter" idx="11"/>
          </p:nvPr>
        </p:nvSpPr>
        <p:spPr/>
        <p:txBody>
          <a:bodyPr/>
          <a:lstStyle/>
          <a:p>
            <a:endParaRPr lang="es-ES"/>
          </a:p>
        </p:txBody>
      </p:sp>
      <p:sp>
        <p:nvSpPr>
          <p:cNvPr id="4" name="Slide Number Placeholder 3">
            <a:extLst>
              <a:ext uri="{FF2B5EF4-FFF2-40B4-BE49-F238E27FC236}">
                <a16:creationId xmlns:a16="http://schemas.microsoft.com/office/drawing/2014/main" id="{0604C29D-B0E6-457E-9E24-F8738CB15DB1}"/>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376889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C7E0F-6316-415A-9EA7-9F09D21341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Content Placeholder 2">
            <a:extLst>
              <a:ext uri="{FF2B5EF4-FFF2-40B4-BE49-F238E27FC236}">
                <a16:creationId xmlns:a16="http://schemas.microsoft.com/office/drawing/2014/main" id="{A674C333-D786-47DB-9874-64A8B70D60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Text Placeholder 3">
            <a:extLst>
              <a:ext uri="{FF2B5EF4-FFF2-40B4-BE49-F238E27FC236}">
                <a16:creationId xmlns:a16="http://schemas.microsoft.com/office/drawing/2014/main" id="{77BC53E1-F75E-4AD8-B0E9-1E2692D3CF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1550CE-179A-48A2-A8E3-44F93F3881E7}"/>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6" name="Footer Placeholder 5">
            <a:extLst>
              <a:ext uri="{FF2B5EF4-FFF2-40B4-BE49-F238E27FC236}">
                <a16:creationId xmlns:a16="http://schemas.microsoft.com/office/drawing/2014/main" id="{5B3F3D62-C8BC-447A-9E67-1DD0C9ED322D}"/>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5BFDC4FE-BB33-4B45-9E48-367050B8B01F}"/>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1587758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E71E8-644F-4B35-953C-E496409B72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
          </a:p>
        </p:txBody>
      </p:sp>
      <p:sp>
        <p:nvSpPr>
          <p:cNvPr id="3" name="Picture Placeholder 2">
            <a:extLst>
              <a:ext uri="{FF2B5EF4-FFF2-40B4-BE49-F238E27FC236}">
                <a16:creationId xmlns:a16="http://schemas.microsoft.com/office/drawing/2014/main" id="{D40DC463-AB66-4568-BB33-3D25696F78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a:extLst>
              <a:ext uri="{FF2B5EF4-FFF2-40B4-BE49-F238E27FC236}">
                <a16:creationId xmlns:a16="http://schemas.microsoft.com/office/drawing/2014/main" id="{204BD3E4-01B4-4093-B6AD-19FE3F1A0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953651-C8B4-4EF9-A3EE-F1EA24659EEC}"/>
              </a:ext>
            </a:extLst>
          </p:cNvPr>
          <p:cNvSpPr>
            <a:spLocks noGrp="1"/>
          </p:cNvSpPr>
          <p:nvPr>
            <p:ph type="dt" sz="half" idx="10"/>
          </p:nvPr>
        </p:nvSpPr>
        <p:spPr/>
        <p:txBody>
          <a:bodyPr/>
          <a:lstStyle/>
          <a:p>
            <a:fld id="{F48132FF-18EE-432B-A595-AEFD8F20B80D}" type="datetimeFigureOut">
              <a:rPr lang="es-ES" smtClean="0"/>
              <a:t>07/03/2022</a:t>
            </a:fld>
            <a:endParaRPr lang="es-ES"/>
          </a:p>
        </p:txBody>
      </p:sp>
      <p:sp>
        <p:nvSpPr>
          <p:cNvPr id="6" name="Footer Placeholder 5">
            <a:extLst>
              <a:ext uri="{FF2B5EF4-FFF2-40B4-BE49-F238E27FC236}">
                <a16:creationId xmlns:a16="http://schemas.microsoft.com/office/drawing/2014/main" id="{D7662D2F-27FE-41ED-894D-DCF7193CDC7B}"/>
              </a:ext>
            </a:extLst>
          </p:cNvPr>
          <p:cNvSpPr>
            <a:spLocks noGrp="1"/>
          </p:cNvSpPr>
          <p:nvPr>
            <p:ph type="ftr" sz="quarter" idx="11"/>
          </p:nvPr>
        </p:nvSpPr>
        <p:spPr/>
        <p:txBody>
          <a:bodyPr/>
          <a:lstStyle/>
          <a:p>
            <a:endParaRPr lang="es-ES"/>
          </a:p>
        </p:txBody>
      </p:sp>
      <p:sp>
        <p:nvSpPr>
          <p:cNvPr id="7" name="Slide Number Placeholder 6">
            <a:extLst>
              <a:ext uri="{FF2B5EF4-FFF2-40B4-BE49-F238E27FC236}">
                <a16:creationId xmlns:a16="http://schemas.microsoft.com/office/drawing/2014/main" id="{A10EB776-6B38-4071-85A1-49F3FE58EA43}"/>
              </a:ext>
            </a:extLst>
          </p:cNvPr>
          <p:cNvSpPr>
            <a:spLocks noGrp="1"/>
          </p:cNvSpPr>
          <p:nvPr>
            <p:ph type="sldNum" sz="quarter" idx="12"/>
          </p:nvPr>
        </p:nvSpPr>
        <p:spPr/>
        <p:txBody>
          <a:bodyPr/>
          <a:lstStyle/>
          <a:p>
            <a:fld id="{2A5354DB-4219-4611-8F40-041E089AF49A}" type="slidenum">
              <a:rPr lang="es-ES" smtClean="0"/>
              <a:t>‹#›</a:t>
            </a:fld>
            <a:endParaRPr lang="es-ES"/>
          </a:p>
        </p:txBody>
      </p:sp>
    </p:spTree>
    <p:extLst>
      <p:ext uri="{BB962C8B-B14F-4D97-AF65-F5344CB8AC3E}">
        <p14:creationId xmlns:p14="http://schemas.microsoft.com/office/powerpoint/2010/main" val="27478892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6D9E8E-608A-4B6F-A5BA-338D2F46F9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
          </a:p>
        </p:txBody>
      </p:sp>
      <p:sp>
        <p:nvSpPr>
          <p:cNvPr id="3" name="Text Placeholder 2">
            <a:extLst>
              <a:ext uri="{FF2B5EF4-FFF2-40B4-BE49-F238E27FC236}">
                <a16:creationId xmlns:a16="http://schemas.microsoft.com/office/drawing/2014/main" id="{DDE3303D-B75D-4EC9-908F-1C7DFB8B72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4" name="Date Placeholder 3">
            <a:extLst>
              <a:ext uri="{FF2B5EF4-FFF2-40B4-BE49-F238E27FC236}">
                <a16:creationId xmlns:a16="http://schemas.microsoft.com/office/drawing/2014/main" id="{DA3A8EEF-46B1-43EC-9992-6742A6B800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132FF-18EE-432B-A595-AEFD8F20B80D}" type="datetimeFigureOut">
              <a:rPr lang="es-ES" smtClean="0"/>
              <a:t>07/03/2022</a:t>
            </a:fld>
            <a:endParaRPr lang="es-ES"/>
          </a:p>
        </p:txBody>
      </p:sp>
      <p:sp>
        <p:nvSpPr>
          <p:cNvPr id="5" name="Footer Placeholder 4">
            <a:extLst>
              <a:ext uri="{FF2B5EF4-FFF2-40B4-BE49-F238E27FC236}">
                <a16:creationId xmlns:a16="http://schemas.microsoft.com/office/drawing/2014/main" id="{2DF68BCC-E2B5-4999-A31F-4F60F49047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a:extLst>
              <a:ext uri="{FF2B5EF4-FFF2-40B4-BE49-F238E27FC236}">
                <a16:creationId xmlns:a16="http://schemas.microsoft.com/office/drawing/2014/main" id="{517DC791-0AED-4B16-BBC7-04ED8D6A1C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5354DB-4219-4611-8F40-041E089AF49A}" type="slidenum">
              <a:rPr lang="es-ES" smtClean="0"/>
              <a:t>‹#›</a:t>
            </a:fld>
            <a:endParaRPr lang="es-ES"/>
          </a:p>
        </p:txBody>
      </p:sp>
    </p:spTree>
    <p:extLst>
      <p:ext uri="{BB962C8B-B14F-4D97-AF65-F5344CB8AC3E}">
        <p14:creationId xmlns:p14="http://schemas.microsoft.com/office/powerpoint/2010/main" val="529880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mailto:clinic@glenvillenutrition.i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0B95546-1DAD-42BA-BC99-D8B6D12325E3}"/>
              </a:ext>
            </a:extLst>
          </p:cNvPr>
          <p:cNvPicPr>
            <a:picLocks noChangeAspect="1"/>
          </p:cNvPicPr>
          <p:nvPr/>
        </p:nvPicPr>
        <p:blipFill>
          <a:blip r:embed="rId2"/>
          <a:stretch>
            <a:fillRect/>
          </a:stretch>
        </p:blipFill>
        <p:spPr>
          <a:xfrm>
            <a:off x="264101" y="163790"/>
            <a:ext cx="2294512" cy="1094307"/>
          </a:xfrm>
          <a:prstGeom prst="rect">
            <a:avLst/>
          </a:prstGeom>
        </p:spPr>
      </p:pic>
      <p:pic>
        <p:nvPicPr>
          <p:cNvPr id="5" name="Picture 4">
            <a:extLst>
              <a:ext uri="{FF2B5EF4-FFF2-40B4-BE49-F238E27FC236}">
                <a16:creationId xmlns:a16="http://schemas.microsoft.com/office/drawing/2014/main" id="{F33B35E2-EC0C-4041-BBCA-6EDA9A557BB8}"/>
              </a:ext>
            </a:extLst>
          </p:cNvPr>
          <p:cNvPicPr>
            <a:picLocks noChangeAspect="1"/>
          </p:cNvPicPr>
          <p:nvPr/>
        </p:nvPicPr>
        <p:blipFill>
          <a:blip r:embed="rId3"/>
          <a:stretch>
            <a:fillRect/>
          </a:stretch>
        </p:blipFill>
        <p:spPr>
          <a:xfrm>
            <a:off x="4343199" y="1784823"/>
            <a:ext cx="3701903" cy="3824929"/>
          </a:xfrm>
          <a:prstGeom prst="rect">
            <a:avLst/>
          </a:prstGeom>
        </p:spPr>
      </p:pic>
      <p:sp>
        <p:nvSpPr>
          <p:cNvPr id="14" name="TextBox 13">
            <a:extLst>
              <a:ext uri="{FF2B5EF4-FFF2-40B4-BE49-F238E27FC236}">
                <a16:creationId xmlns:a16="http://schemas.microsoft.com/office/drawing/2014/main" id="{E7A2B0A5-5362-44D9-B175-9B41A2730EDB}"/>
              </a:ext>
            </a:extLst>
          </p:cNvPr>
          <p:cNvSpPr txBox="1"/>
          <p:nvPr/>
        </p:nvSpPr>
        <p:spPr>
          <a:xfrm>
            <a:off x="264101" y="1513450"/>
            <a:ext cx="3533552" cy="707886"/>
          </a:xfrm>
          <a:prstGeom prst="rect">
            <a:avLst/>
          </a:prstGeom>
          <a:noFill/>
          <a:ln w="28575">
            <a:solidFill>
              <a:srgbClr val="626366"/>
            </a:solidFill>
            <a:prstDash val="sysDash"/>
          </a:ln>
          <a:effectLst/>
        </p:spPr>
        <p:txBody>
          <a:bodyPr wrap="square" rtlCol="0">
            <a:spAutoFit/>
          </a:bodyPr>
          <a:lstStyle/>
          <a:p>
            <a:pPr algn="just"/>
            <a:r>
              <a:rPr lang="en-GB" sz="1000" b="1" dirty="0">
                <a:solidFill>
                  <a:srgbClr val="9161A8"/>
                </a:solidFill>
              </a:rPr>
              <a:t>Drinks and hydration</a:t>
            </a:r>
          </a:p>
          <a:p>
            <a:pPr algn="just"/>
            <a:r>
              <a:rPr lang="en-IE" sz="1000" dirty="0"/>
              <a:t>Avoid drinks high in sugars or sweeteners.  Aim for 6-8 glasses of water a day, more if exercising. Include herbal teas. Limit tea or coffee to 2 per day</a:t>
            </a:r>
            <a:endParaRPr lang="en-IE" sz="1000" i="1" dirty="0"/>
          </a:p>
        </p:txBody>
      </p:sp>
      <p:sp>
        <p:nvSpPr>
          <p:cNvPr id="15" name="TextBox 14">
            <a:extLst>
              <a:ext uri="{FF2B5EF4-FFF2-40B4-BE49-F238E27FC236}">
                <a16:creationId xmlns:a16="http://schemas.microsoft.com/office/drawing/2014/main" id="{A870C324-2D52-4E08-9A64-3E4EBE4A3966}"/>
              </a:ext>
            </a:extLst>
          </p:cNvPr>
          <p:cNvSpPr txBox="1"/>
          <p:nvPr/>
        </p:nvSpPr>
        <p:spPr>
          <a:xfrm>
            <a:off x="264100" y="2485661"/>
            <a:ext cx="3339839" cy="1692771"/>
          </a:xfrm>
          <a:prstGeom prst="rect">
            <a:avLst/>
          </a:prstGeom>
          <a:noFill/>
          <a:ln w="28575">
            <a:solidFill>
              <a:srgbClr val="626366"/>
            </a:solidFill>
          </a:ln>
          <a:effectLst/>
        </p:spPr>
        <p:txBody>
          <a:bodyPr wrap="square" rtlCol="0">
            <a:spAutoFit/>
          </a:bodyPr>
          <a:lstStyle/>
          <a:p>
            <a:pPr algn="just"/>
            <a:r>
              <a:rPr lang="en-GB" sz="1300" b="1" dirty="0">
                <a:solidFill>
                  <a:srgbClr val="9161A8"/>
                </a:solidFill>
              </a:rPr>
              <a:t>Eat a Rainbow</a:t>
            </a:r>
          </a:p>
          <a:p>
            <a:pPr algn="just"/>
            <a:r>
              <a:rPr lang="en-IE" sz="1300" dirty="0"/>
              <a:t>Include 2 pieces of fruit and 5 portions of veg per day.  Vary the types and colours to get a wide range of nutrients and protective antioxidants.  Half of your plate at lunch and dinner should be vegetables. Include one portion of greens or salad. Frozen vegetables are good quality and convenient. </a:t>
            </a:r>
          </a:p>
        </p:txBody>
      </p:sp>
      <p:sp>
        <p:nvSpPr>
          <p:cNvPr id="16" name="TextBox 15">
            <a:extLst>
              <a:ext uri="{FF2B5EF4-FFF2-40B4-BE49-F238E27FC236}">
                <a16:creationId xmlns:a16="http://schemas.microsoft.com/office/drawing/2014/main" id="{1EAEDD9E-2C1C-4D5D-800B-8C51B38B0EA9}"/>
              </a:ext>
            </a:extLst>
          </p:cNvPr>
          <p:cNvSpPr txBox="1"/>
          <p:nvPr/>
        </p:nvSpPr>
        <p:spPr>
          <a:xfrm>
            <a:off x="264100" y="4433785"/>
            <a:ext cx="3533553" cy="861774"/>
          </a:xfrm>
          <a:prstGeom prst="rect">
            <a:avLst/>
          </a:prstGeom>
          <a:noFill/>
          <a:ln w="28575">
            <a:solidFill>
              <a:srgbClr val="626366"/>
            </a:solidFill>
            <a:prstDash val="sysDash"/>
          </a:ln>
          <a:effectLst/>
        </p:spPr>
        <p:txBody>
          <a:bodyPr wrap="square" rtlCol="0">
            <a:spAutoFit/>
          </a:bodyPr>
          <a:lstStyle/>
          <a:p>
            <a:pPr algn="just"/>
            <a:r>
              <a:rPr lang="en-GB" sz="1000" b="1" dirty="0">
                <a:solidFill>
                  <a:srgbClr val="9161A8"/>
                </a:solidFill>
              </a:rPr>
              <a:t>Vitamin D</a:t>
            </a:r>
          </a:p>
          <a:p>
            <a:pPr algn="just"/>
            <a:r>
              <a:rPr lang="en-IE" sz="1000" dirty="0"/>
              <a:t>Get safe sun exposure during the summer months, April through September. Expose face and limbs to sun for 10 minutes per day even if it is not particularly sunny or hot. You may need to supplement in the Winter, we say </a:t>
            </a:r>
            <a:r>
              <a:rPr lang="en-IE" sz="1000" i="1" dirty="0"/>
              <a:t>‘it’s best to test’</a:t>
            </a:r>
            <a:r>
              <a:rPr lang="en-IE" sz="1000" dirty="0"/>
              <a:t>.</a:t>
            </a:r>
          </a:p>
        </p:txBody>
      </p:sp>
      <p:sp>
        <p:nvSpPr>
          <p:cNvPr id="17" name="TextBox 16">
            <a:extLst>
              <a:ext uri="{FF2B5EF4-FFF2-40B4-BE49-F238E27FC236}">
                <a16:creationId xmlns:a16="http://schemas.microsoft.com/office/drawing/2014/main" id="{63178D0E-9C7B-4311-AD4E-C8E09582035B}"/>
              </a:ext>
            </a:extLst>
          </p:cNvPr>
          <p:cNvSpPr txBox="1"/>
          <p:nvPr/>
        </p:nvSpPr>
        <p:spPr>
          <a:xfrm>
            <a:off x="264100" y="5700755"/>
            <a:ext cx="8188376" cy="707886"/>
          </a:xfrm>
          <a:prstGeom prst="rect">
            <a:avLst/>
          </a:prstGeom>
          <a:noFill/>
          <a:ln w="28575">
            <a:solidFill>
              <a:srgbClr val="626366"/>
            </a:solidFill>
            <a:prstDash val="sysDash"/>
          </a:ln>
          <a:effectLst/>
        </p:spPr>
        <p:txBody>
          <a:bodyPr wrap="square" rtlCol="0">
            <a:spAutoFit/>
          </a:bodyPr>
          <a:lstStyle/>
          <a:p>
            <a:pPr algn="just"/>
            <a:r>
              <a:rPr lang="en-IE" sz="1000" b="1" dirty="0">
                <a:solidFill>
                  <a:srgbClr val="9161A8"/>
                </a:solidFill>
              </a:rPr>
              <a:t>Lifestyle Factors</a:t>
            </a:r>
          </a:p>
          <a:p>
            <a:pPr algn="just"/>
            <a:r>
              <a:rPr lang="en-IE" sz="1000" dirty="0"/>
              <a:t>Relaxation, time for yourself and being mindful are important strategies for health.  Stress is a contributing factor in many health conditions. Building resilience can help you to manage stress and reduce its impact on your health.  Everyone is different; try mindfulness practice, yoga, talk therapy, meditation, gratitude, being in nature or simply taking a hot bath</a:t>
            </a:r>
          </a:p>
        </p:txBody>
      </p:sp>
      <p:sp>
        <p:nvSpPr>
          <p:cNvPr id="18" name="TextBox 17">
            <a:extLst>
              <a:ext uri="{FF2B5EF4-FFF2-40B4-BE49-F238E27FC236}">
                <a16:creationId xmlns:a16="http://schemas.microsoft.com/office/drawing/2014/main" id="{5C1FDADA-C57D-4B1F-B880-60B152E68114}"/>
              </a:ext>
            </a:extLst>
          </p:cNvPr>
          <p:cNvSpPr txBox="1"/>
          <p:nvPr/>
        </p:nvSpPr>
        <p:spPr>
          <a:xfrm>
            <a:off x="2923547" y="156577"/>
            <a:ext cx="5528929" cy="707886"/>
          </a:xfrm>
          <a:prstGeom prst="rect">
            <a:avLst/>
          </a:prstGeom>
          <a:noFill/>
          <a:ln w="28575">
            <a:solidFill>
              <a:srgbClr val="626366"/>
            </a:solidFill>
            <a:prstDash val="sysDash"/>
          </a:ln>
          <a:effectLst/>
        </p:spPr>
        <p:txBody>
          <a:bodyPr wrap="square" rtlCol="0">
            <a:spAutoFit/>
          </a:bodyPr>
          <a:lstStyle/>
          <a:p>
            <a:pPr algn="just"/>
            <a:r>
              <a:rPr lang="en-GB" sz="1000" b="1" dirty="0">
                <a:solidFill>
                  <a:srgbClr val="9161A8"/>
                </a:solidFill>
              </a:rPr>
              <a:t>Your natural rhythm</a:t>
            </a:r>
          </a:p>
          <a:p>
            <a:pPr algn="just"/>
            <a:r>
              <a:rPr lang="en-IE" sz="1000" dirty="0"/>
              <a:t>Keeping regular sleeping and feeding times is an important determinant of health.  Most people need 7-8 hours of sleep. Eat regular meals, include one healthy snack if you have long periods between meals.  Try to fast for 12 hours at night. </a:t>
            </a:r>
            <a:endParaRPr lang="en-IE" sz="1000" i="1" dirty="0"/>
          </a:p>
        </p:txBody>
      </p:sp>
      <p:sp>
        <p:nvSpPr>
          <p:cNvPr id="19" name="TextBox 18">
            <a:extLst>
              <a:ext uri="{FF2B5EF4-FFF2-40B4-BE49-F238E27FC236}">
                <a16:creationId xmlns:a16="http://schemas.microsoft.com/office/drawing/2014/main" id="{EE298CDE-7ED2-4FA6-B4E6-CB1B9F5B60D8}"/>
              </a:ext>
            </a:extLst>
          </p:cNvPr>
          <p:cNvSpPr txBox="1"/>
          <p:nvPr/>
        </p:nvSpPr>
        <p:spPr>
          <a:xfrm>
            <a:off x="8900469" y="162170"/>
            <a:ext cx="2961774" cy="1015663"/>
          </a:xfrm>
          <a:prstGeom prst="rect">
            <a:avLst/>
          </a:prstGeom>
          <a:noFill/>
          <a:ln w="28575">
            <a:solidFill>
              <a:srgbClr val="626366"/>
            </a:solidFill>
            <a:prstDash val="sysDash"/>
          </a:ln>
          <a:effectLst/>
        </p:spPr>
        <p:txBody>
          <a:bodyPr wrap="square" rtlCol="0">
            <a:spAutoFit/>
          </a:bodyPr>
          <a:lstStyle/>
          <a:p>
            <a:pPr algn="just"/>
            <a:r>
              <a:rPr lang="en-GB" sz="1000" b="1" dirty="0">
                <a:solidFill>
                  <a:srgbClr val="9161A8"/>
                </a:solidFill>
              </a:rPr>
              <a:t>Exercise</a:t>
            </a:r>
          </a:p>
          <a:p>
            <a:pPr algn="just"/>
            <a:r>
              <a:rPr lang="en-IE" sz="1000" dirty="0"/>
              <a:t>Move regularly and be active during the day. Take the stairs, take movement breaks or stand while having a chat or meeting with a co-worker or friend. Include other exercise at least 3-5 times per week e.g. walking, running, resistance exercises, Pilates…</a:t>
            </a:r>
          </a:p>
        </p:txBody>
      </p:sp>
      <p:sp>
        <p:nvSpPr>
          <p:cNvPr id="20" name="TextBox 19">
            <a:extLst>
              <a:ext uri="{FF2B5EF4-FFF2-40B4-BE49-F238E27FC236}">
                <a16:creationId xmlns:a16="http://schemas.microsoft.com/office/drawing/2014/main" id="{CBC5A93D-7383-4574-AFB0-464AF0EAD68B}"/>
              </a:ext>
            </a:extLst>
          </p:cNvPr>
          <p:cNvSpPr txBox="1"/>
          <p:nvPr/>
        </p:nvSpPr>
        <p:spPr>
          <a:xfrm>
            <a:off x="8516680" y="1415928"/>
            <a:ext cx="3345564" cy="1677382"/>
          </a:xfrm>
          <a:prstGeom prst="rect">
            <a:avLst/>
          </a:prstGeom>
          <a:noFill/>
          <a:ln w="28575">
            <a:solidFill>
              <a:srgbClr val="626366"/>
            </a:solidFill>
          </a:ln>
          <a:effectLst/>
        </p:spPr>
        <p:txBody>
          <a:bodyPr wrap="square" rtlCol="0">
            <a:spAutoFit/>
          </a:bodyPr>
          <a:lstStyle/>
          <a:p>
            <a:pPr algn="just"/>
            <a:r>
              <a:rPr lang="en-GB" sz="1200" b="1" dirty="0">
                <a:solidFill>
                  <a:srgbClr val="9161A8"/>
                </a:solidFill>
              </a:rPr>
              <a:t>Protein</a:t>
            </a:r>
          </a:p>
          <a:p>
            <a:pPr algn="just"/>
            <a:r>
              <a:rPr lang="en-IE" sz="1300" dirty="0"/>
              <a:t>Include fish, eggs and plant based protein more often.  Eat good quality red meat once per week and avoid processed pork products or bacon.  Include high fibre pulses such as chickpeas, lentils, beans.  If you are not intolerant, include small portions of good quality cheese and natural yoghurt or kefir.</a:t>
            </a:r>
          </a:p>
        </p:txBody>
      </p:sp>
      <p:sp>
        <p:nvSpPr>
          <p:cNvPr id="21" name="TextBox 20">
            <a:extLst>
              <a:ext uri="{FF2B5EF4-FFF2-40B4-BE49-F238E27FC236}">
                <a16:creationId xmlns:a16="http://schemas.microsoft.com/office/drawing/2014/main" id="{20E7E33B-465B-46B1-BACB-A27D141DE8FF}"/>
              </a:ext>
            </a:extLst>
          </p:cNvPr>
          <p:cNvSpPr txBox="1"/>
          <p:nvPr/>
        </p:nvSpPr>
        <p:spPr>
          <a:xfrm>
            <a:off x="4427373" y="1059840"/>
            <a:ext cx="3533553" cy="1107996"/>
          </a:xfrm>
          <a:prstGeom prst="rect">
            <a:avLst/>
          </a:prstGeom>
          <a:noFill/>
        </p:spPr>
        <p:txBody>
          <a:bodyPr wrap="square" rtlCol="0">
            <a:spAutoFit/>
          </a:bodyPr>
          <a:lstStyle/>
          <a:p>
            <a:pPr algn="ctr"/>
            <a:r>
              <a:rPr lang="en-IE" sz="2400" b="1" dirty="0">
                <a:solidFill>
                  <a:schemeClr val="tx1">
                    <a:lumMod val="50000"/>
                    <a:lumOff val="50000"/>
                  </a:schemeClr>
                </a:solidFill>
              </a:rPr>
              <a:t>Your Healthy Plate</a:t>
            </a:r>
          </a:p>
          <a:p>
            <a:pPr algn="ctr"/>
            <a:endParaRPr lang="en-IE" sz="2400" b="1" dirty="0">
              <a:solidFill>
                <a:schemeClr val="tx1">
                  <a:lumMod val="50000"/>
                  <a:lumOff val="50000"/>
                </a:schemeClr>
              </a:solidFill>
            </a:endParaRPr>
          </a:p>
          <a:p>
            <a:pPr algn="ctr"/>
            <a:endParaRPr lang="es-ES" b="1" dirty="0"/>
          </a:p>
        </p:txBody>
      </p:sp>
      <p:sp>
        <p:nvSpPr>
          <p:cNvPr id="22" name="TextBox 21">
            <a:extLst>
              <a:ext uri="{FF2B5EF4-FFF2-40B4-BE49-F238E27FC236}">
                <a16:creationId xmlns:a16="http://schemas.microsoft.com/office/drawing/2014/main" id="{C92D562B-7C7D-48E8-B4FB-23AB6FCAF4DE}"/>
              </a:ext>
            </a:extLst>
          </p:cNvPr>
          <p:cNvSpPr txBox="1"/>
          <p:nvPr/>
        </p:nvSpPr>
        <p:spPr>
          <a:xfrm>
            <a:off x="8562694" y="3387352"/>
            <a:ext cx="3299549" cy="861774"/>
          </a:xfrm>
          <a:prstGeom prst="rect">
            <a:avLst/>
          </a:prstGeom>
          <a:noFill/>
          <a:ln w="28575">
            <a:solidFill>
              <a:srgbClr val="626366"/>
            </a:solidFill>
            <a:prstDash val="sysDash"/>
          </a:ln>
          <a:effectLst/>
        </p:spPr>
        <p:txBody>
          <a:bodyPr wrap="square" rtlCol="0">
            <a:spAutoFit/>
          </a:bodyPr>
          <a:lstStyle/>
          <a:p>
            <a:pPr algn="just"/>
            <a:r>
              <a:rPr lang="en-GB" sz="1000" b="1" dirty="0">
                <a:solidFill>
                  <a:srgbClr val="9161A8"/>
                </a:solidFill>
              </a:rPr>
              <a:t>Fats</a:t>
            </a:r>
          </a:p>
          <a:p>
            <a:pPr algn="just"/>
            <a:r>
              <a:rPr lang="en-IE" sz="1000" dirty="0"/>
              <a:t>Snack on small palmful of nuts or add 1 tbsp seeds to breakfast or yoghurts for essential minerals and healthy fats. Include 2-4 portions of oily fish per week including organic or wild salmon, mackerel, anchovies and sardines</a:t>
            </a:r>
          </a:p>
        </p:txBody>
      </p:sp>
      <p:sp>
        <p:nvSpPr>
          <p:cNvPr id="23" name="TextBox 22">
            <a:extLst>
              <a:ext uri="{FF2B5EF4-FFF2-40B4-BE49-F238E27FC236}">
                <a16:creationId xmlns:a16="http://schemas.microsoft.com/office/drawing/2014/main" id="{2DBDADB3-485A-4487-A01A-6EDE84C89E52}"/>
              </a:ext>
            </a:extLst>
          </p:cNvPr>
          <p:cNvSpPr txBox="1"/>
          <p:nvPr/>
        </p:nvSpPr>
        <p:spPr>
          <a:xfrm>
            <a:off x="8726283" y="4543168"/>
            <a:ext cx="3135960" cy="1492716"/>
          </a:xfrm>
          <a:prstGeom prst="rect">
            <a:avLst/>
          </a:prstGeom>
          <a:noFill/>
          <a:ln w="28575">
            <a:solidFill>
              <a:srgbClr val="626366"/>
            </a:solidFill>
          </a:ln>
          <a:effectLst/>
        </p:spPr>
        <p:txBody>
          <a:bodyPr wrap="square" rtlCol="0">
            <a:spAutoFit/>
          </a:bodyPr>
          <a:lstStyle/>
          <a:p>
            <a:pPr algn="just"/>
            <a:r>
              <a:rPr lang="en-GB" sz="1300" b="1" dirty="0">
                <a:solidFill>
                  <a:srgbClr val="9161A8"/>
                </a:solidFill>
              </a:rPr>
              <a:t>Include root vegetables and wholegrains</a:t>
            </a:r>
          </a:p>
          <a:p>
            <a:pPr algn="just"/>
            <a:r>
              <a:rPr lang="en-IE" sz="1300" dirty="0"/>
              <a:t>Include sweet potato, potato, parsnip, carrot, squash as part of this complex carbohydrate portion.  </a:t>
            </a:r>
            <a:r>
              <a:rPr lang="en-IE" sz="1300" dirty="0" err="1"/>
              <a:t>Opt</a:t>
            </a:r>
            <a:r>
              <a:rPr lang="en-IE" sz="1300" dirty="0"/>
              <a:t> for wholegrains such as oats, brown rice, wholegrain pasta or quinoa. </a:t>
            </a:r>
            <a:r>
              <a:rPr lang="en-IE" sz="1300" dirty="0" err="1"/>
              <a:t>Opt</a:t>
            </a:r>
            <a:r>
              <a:rPr lang="en-IE" sz="1300" dirty="0"/>
              <a:t> for wholemeal bread e.g. soda bread or sourdough</a:t>
            </a:r>
          </a:p>
        </p:txBody>
      </p:sp>
      <p:sp>
        <p:nvSpPr>
          <p:cNvPr id="24" name="TextBox 23">
            <a:extLst>
              <a:ext uri="{FF2B5EF4-FFF2-40B4-BE49-F238E27FC236}">
                <a16:creationId xmlns:a16="http://schemas.microsoft.com/office/drawing/2014/main" id="{395E338A-21D2-4C5C-BADD-E92A88DE9C96}"/>
              </a:ext>
            </a:extLst>
          </p:cNvPr>
          <p:cNvSpPr txBox="1"/>
          <p:nvPr/>
        </p:nvSpPr>
        <p:spPr>
          <a:xfrm>
            <a:off x="8967140" y="6449609"/>
            <a:ext cx="2895103" cy="246221"/>
          </a:xfrm>
          <a:prstGeom prst="rect">
            <a:avLst/>
          </a:prstGeom>
          <a:noFill/>
        </p:spPr>
        <p:txBody>
          <a:bodyPr wrap="square" rtlCol="0">
            <a:spAutoFit/>
          </a:bodyPr>
          <a:lstStyle/>
          <a:p>
            <a:r>
              <a:rPr lang="en-IE" sz="1000" dirty="0"/>
              <a:t>www.glenvillenutrition.ie    </a:t>
            </a:r>
            <a:r>
              <a:rPr lang="en-IE" sz="800" dirty="0"/>
              <a:t>	</a:t>
            </a:r>
            <a:r>
              <a:rPr lang="en-IE" sz="600" dirty="0"/>
              <a:t>Adapted from BANT</a:t>
            </a:r>
          </a:p>
        </p:txBody>
      </p:sp>
      <p:pic>
        <p:nvPicPr>
          <p:cNvPr id="29" name="Graphic 28" descr="Back with solid fill">
            <a:extLst>
              <a:ext uri="{FF2B5EF4-FFF2-40B4-BE49-F238E27FC236}">
                <a16:creationId xmlns:a16="http://schemas.microsoft.com/office/drawing/2014/main" id="{533BABF2-DE20-402B-96AB-186D5CFD604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591805" y="2782887"/>
            <a:ext cx="957242" cy="914400"/>
          </a:xfrm>
          <a:prstGeom prst="rect">
            <a:avLst/>
          </a:prstGeom>
        </p:spPr>
      </p:pic>
      <p:pic>
        <p:nvPicPr>
          <p:cNvPr id="31" name="Graphic 30" descr="Arrow: Slight curve with solid fill">
            <a:extLst>
              <a:ext uri="{FF2B5EF4-FFF2-40B4-BE49-F238E27FC236}">
                <a16:creationId xmlns:a16="http://schemas.microsoft.com/office/drawing/2014/main" id="{D2FDCB35-968B-4BC8-9207-25C17ABDE21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rot="1141289">
            <a:off x="7473375" y="4335878"/>
            <a:ext cx="1143452" cy="1058252"/>
          </a:xfrm>
          <a:prstGeom prst="rect">
            <a:avLst/>
          </a:prstGeom>
        </p:spPr>
      </p:pic>
      <p:pic>
        <p:nvPicPr>
          <p:cNvPr id="34" name="Graphic 33" descr="Arrow: Clockwise curve with solid fill">
            <a:extLst>
              <a:ext uri="{FF2B5EF4-FFF2-40B4-BE49-F238E27FC236}">
                <a16:creationId xmlns:a16="http://schemas.microsoft.com/office/drawing/2014/main" id="{A86B146C-1560-450E-93E4-C65C02BE1EE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rot="4918596">
            <a:off x="7388525" y="1627110"/>
            <a:ext cx="985319" cy="1289012"/>
          </a:xfrm>
          <a:prstGeom prst="rect">
            <a:avLst/>
          </a:prstGeom>
        </p:spPr>
      </p:pic>
    </p:spTree>
    <p:extLst>
      <p:ext uri="{BB962C8B-B14F-4D97-AF65-F5344CB8AC3E}">
        <p14:creationId xmlns:p14="http://schemas.microsoft.com/office/powerpoint/2010/main" val="1012536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C3811-C8C8-465E-B6BD-945928AB7835}"/>
              </a:ext>
            </a:extLst>
          </p:cNvPr>
          <p:cNvSpPr txBox="1"/>
          <p:nvPr/>
        </p:nvSpPr>
        <p:spPr>
          <a:xfrm>
            <a:off x="13461" y="0"/>
            <a:ext cx="12178539" cy="2146742"/>
          </a:xfrm>
          <a:prstGeom prst="rect">
            <a:avLst/>
          </a:prstGeom>
          <a:noFill/>
          <a:ln w="57150">
            <a:solidFill>
              <a:schemeClr val="accent2"/>
            </a:solidFill>
          </a:ln>
        </p:spPr>
        <p:txBody>
          <a:bodyPr wrap="square" rtlCol="0">
            <a:spAutoFit/>
          </a:bodyPr>
          <a:lstStyle/>
          <a:p>
            <a:r>
              <a:rPr lang="en-IE" sz="2000" dirty="0">
                <a:solidFill>
                  <a:srgbClr val="9F75B3"/>
                </a:solidFill>
              </a:rPr>
              <a:t>Start today! 5 tips for healthy eating …</a:t>
            </a:r>
          </a:p>
          <a:p>
            <a:endParaRPr lang="en-IE" sz="800" dirty="0"/>
          </a:p>
          <a:p>
            <a:pPr marL="361950" lvl="1" indent="-276225">
              <a:spcBef>
                <a:spcPts val="300"/>
              </a:spcBef>
              <a:spcAft>
                <a:spcPts val="300"/>
              </a:spcAft>
              <a:buClr>
                <a:schemeClr val="accent2"/>
              </a:buClr>
              <a:buSzPct val="150000"/>
              <a:buFont typeface="+mj-lt"/>
              <a:buAutoNum type="arabicPeriod"/>
            </a:pPr>
            <a:r>
              <a:rPr lang="en-IE" sz="1300" dirty="0"/>
              <a:t>Eat well balanced meals with protein to keep you feeling full and energised – feeling hungry or deprived is much more likely to increase cravings </a:t>
            </a:r>
          </a:p>
          <a:p>
            <a:pPr marL="85725" lvl="1" defTabSz="361950">
              <a:spcBef>
                <a:spcPts val="300"/>
              </a:spcBef>
              <a:spcAft>
                <a:spcPts val="300"/>
              </a:spcAft>
              <a:buClr>
                <a:schemeClr val="accent2"/>
              </a:buClr>
              <a:buSzPct val="150000"/>
            </a:pPr>
            <a:r>
              <a:rPr lang="en-IE" sz="1300" dirty="0"/>
              <a:t>	for sweet treats.  See our healthy plate for ideas</a:t>
            </a:r>
          </a:p>
          <a:p>
            <a:pPr marL="361950" lvl="1" indent="-276225">
              <a:spcBef>
                <a:spcPts val="300"/>
              </a:spcBef>
              <a:spcAft>
                <a:spcPts val="300"/>
              </a:spcAft>
              <a:buClr>
                <a:schemeClr val="accent2"/>
              </a:buClr>
              <a:buSzPct val="150000"/>
              <a:buFont typeface="+mj-lt"/>
              <a:buAutoNum type="arabicPeriod"/>
            </a:pPr>
            <a:r>
              <a:rPr lang="en-IE" sz="1300" dirty="0"/>
              <a:t>Include a healthy snack if you go for longer than 4 or 5 hours between meals – getting overly hungry or tired may mean you over-eat at your next meal</a:t>
            </a:r>
          </a:p>
          <a:p>
            <a:pPr marL="361950" lvl="1" indent="-276225">
              <a:spcBef>
                <a:spcPts val="300"/>
              </a:spcBef>
              <a:spcAft>
                <a:spcPts val="300"/>
              </a:spcAft>
              <a:buClr>
                <a:schemeClr val="accent2"/>
              </a:buClr>
              <a:buSzPct val="150000"/>
              <a:buFont typeface="+mj-lt"/>
              <a:buAutoNum type="arabicPeriod"/>
            </a:pPr>
            <a:r>
              <a:rPr lang="en-IE" sz="1300" dirty="0"/>
              <a:t>Eat smaller portions – try eating off a smaller plate. Allow yourself time after you eat to see if you are really full, it takes 20 minutes for your brain to catch up!</a:t>
            </a:r>
          </a:p>
          <a:p>
            <a:pPr marL="361950" lvl="1" indent="-276225">
              <a:spcBef>
                <a:spcPts val="300"/>
              </a:spcBef>
              <a:spcAft>
                <a:spcPts val="300"/>
              </a:spcAft>
              <a:buClr>
                <a:schemeClr val="accent2"/>
              </a:buClr>
              <a:buSzPct val="150000"/>
              <a:buFont typeface="+mj-lt"/>
              <a:buAutoNum type="arabicPeriod"/>
            </a:pPr>
            <a:r>
              <a:rPr lang="en-IE" sz="1300" dirty="0"/>
              <a:t>Reduce treats such as chocolate, ice-cream, crisps, biscuits and cake.  Limit these to once or twice per week. </a:t>
            </a:r>
          </a:p>
          <a:p>
            <a:pPr marL="361950" lvl="1" indent="-276225">
              <a:spcBef>
                <a:spcPts val="300"/>
              </a:spcBef>
              <a:spcAft>
                <a:spcPts val="300"/>
              </a:spcAft>
              <a:buClr>
                <a:schemeClr val="accent2"/>
              </a:buClr>
              <a:buSzPct val="150000"/>
              <a:buFont typeface="+mj-lt"/>
              <a:buAutoNum type="arabicPeriod"/>
            </a:pPr>
            <a:r>
              <a:rPr lang="en-IE" sz="1300" dirty="0"/>
              <a:t>Increase your vegetable intake.  Half your plate at dinner and lunch should be vegetables – cooked, raw or salad, any type!</a:t>
            </a:r>
          </a:p>
        </p:txBody>
      </p:sp>
      <p:graphicFrame>
        <p:nvGraphicFramePr>
          <p:cNvPr id="3" name="Table 18">
            <a:extLst>
              <a:ext uri="{FF2B5EF4-FFF2-40B4-BE49-F238E27FC236}">
                <a16:creationId xmlns:a16="http://schemas.microsoft.com/office/drawing/2014/main" id="{4E0BFD35-8344-421A-BE25-D074E5CAB7F0}"/>
              </a:ext>
            </a:extLst>
          </p:cNvPr>
          <p:cNvGraphicFramePr>
            <a:graphicFrameLocks noGrp="1"/>
          </p:cNvGraphicFramePr>
          <p:nvPr>
            <p:extLst>
              <p:ext uri="{D42A27DB-BD31-4B8C-83A1-F6EECF244321}">
                <p14:modId xmlns:p14="http://schemas.microsoft.com/office/powerpoint/2010/main" val="756567958"/>
              </p:ext>
            </p:extLst>
          </p:nvPr>
        </p:nvGraphicFramePr>
        <p:xfrm>
          <a:off x="13461" y="2168950"/>
          <a:ext cx="12165078" cy="2346960"/>
        </p:xfrm>
        <a:graphic>
          <a:graphicData uri="http://schemas.openxmlformats.org/drawingml/2006/table">
            <a:tbl>
              <a:tblPr firstRow="1" bandRow="1">
                <a:tableStyleId>{2D5ABB26-0587-4C30-8999-92F81FD0307C}</a:tableStyleId>
              </a:tblPr>
              <a:tblGrid>
                <a:gridCol w="2960832">
                  <a:extLst>
                    <a:ext uri="{9D8B030D-6E8A-4147-A177-3AD203B41FA5}">
                      <a16:colId xmlns:a16="http://schemas.microsoft.com/office/drawing/2014/main" val="3935539408"/>
                    </a:ext>
                  </a:extLst>
                </a:gridCol>
                <a:gridCol w="3068082">
                  <a:extLst>
                    <a:ext uri="{9D8B030D-6E8A-4147-A177-3AD203B41FA5}">
                      <a16:colId xmlns:a16="http://schemas.microsoft.com/office/drawing/2014/main" val="3864286574"/>
                    </a:ext>
                  </a:extLst>
                </a:gridCol>
                <a:gridCol w="3068082">
                  <a:extLst>
                    <a:ext uri="{9D8B030D-6E8A-4147-A177-3AD203B41FA5}">
                      <a16:colId xmlns:a16="http://schemas.microsoft.com/office/drawing/2014/main" val="1236602450"/>
                    </a:ext>
                  </a:extLst>
                </a:gridCol>
                <a:gridCol w="3068082">
                  <a:extLst>
                    <a:ext uri="{9D8B030D-6E8A-4147-A177-3AD203B41FA5}">
                      <a16:colId xmlns:a16="http://schemas.microsoft.com/office/drawing/2014/main" val="3961873692"/>
                    </a:ext>
                  </a:extLst>
                </a:gridCol>
              </a:tblGrid>
              <a:tr h="320159">
                <a:tc gridSpan="4">
                  <a:txBody>
                    <a:bodyPr/>
                    <a:lstStyle/>
                    <a:p>
                      <a:pPr algn="ctr"/>
                      <a:r>
                        <a:rPr lang="en-IE" dirty="0">
                          <a:solidFill>
                            <a:schemeClr val="tx1">
                              <a:lumMod val="65000"/>
                              <a:lumOff val="35000"/>
                            </a:schemeClr>
                          </a:solidFill>
                        </a:rPr>
                        <a:t>Sample meal ideas …. </a:t>
                      </a:r>
                      <a:endParaRPr lang="es-ES" dirty="0">
                        <a:solidFill>
                          <a:schemeClr val="tx1">
                            <a:lumMod val="65000"/>
                            <a:lumOff val="35000"/>
                          </a:schemeClr>
                        </a:solidFill>
                      </a:endParaRPr>
                    </a:p>
                  </a:txBody>
                  <a:tcPr>
                    <a:solidFill>
                      <a:schemeClr val="accent1"/>
                    </a:solidFill>
                  </a:tcPr>
                </a:tc>
                <a:tc hMerge="1">
                  <a:txBody>
                    <a:bodyPr/>
                    <a:lstStyle/>
                    <a:p>
                      <a:endParaRPr lang="es-ES" dirty="0"/>
                    </a:p>
                  </a:txBody>
                  <a:tcPr/>
                </a:tc>
                <a:tc hMerge="1">
                  <a:txBody>
                    <a:bodyPr/>
                    <a:lstStyle/>
                    <a:p>
                      <a:pPr algn="ctr"/>
                      <a:endParaRPr lang="es-ES" dirty="0">
                        <a:solidFill>
                          <a:schemeClr val="tx1">
                            <a:lumMod val="65000"/>
                            <a:lumOff val="35000"/>
                          </a:schemeClr>
                        </a:solidFill>
                      </a:endParaRPr>
                    </a:p>
                  </a:txBody>
                  <a:tcPr>
                    <a:solidFill>
                      <a:schemeClr val="accent1"/>
                    </a:solidFill>
                  </a:tcPr>
                </a:tc>
                <a:tc hMerge="1">
                  <a:txBody>
                    <a:bodyPr/>
                    <a:lstStyle/>
                    <a:p>
                      <a:pPr algn="ctr"/>
                      <a:endParaRPr lang="es-ES" dirty="0">
                        <a:solidFill>
                          <a:schemeClr val="tx1">
                            <a:lumMod val="65000"/>
                            <a:lumOff val="35000"/>
                          </a:schemeClr>
                        </a:solidFill>
                      </a:endParaRPr>
                    </a:p>
                  </a:txBody>
                  <a:tcPr>
                    <a:solidFill>
                      <a:schemeClr val="accent1"/>
                    </a:solidFill>
                  </a:tcPr>
                </a:tc>
                <a:extLst>
                  <a:ext uri="{0D108BD9-81ED-4DB2-BD59-A6C34878D82A}">
                    <a16:rowId xmlns:a16="http://schemas.microsoft.com/office/drawing/2014/main" val="2610655697"/>
                  </a:ext>
                </a:extLst>
              </a:tr>
              <a:tr h="1355195">
                <a:tc>
                  <a:txBody>
                    <a:bodyPr/>
                    <a:lstStyle/>
                    <a:p>
                      <a:pPr lvl="0">
                        <a:tabLst>
                          <a:tab pos="2490788" algn="l"/>
                        </a:tabLst>
                      </a:pPr>
                      <a:r>
                        <a:rPr lang="en-IE" altLang="en-US" sz="1600" b="1" dirty="0"/>
                        <a:t>Breakfast</a:t>
                      </a:r>
                    </a:p>
                    <a:p>
                      <a:pPr marL="171450" lvl="0" indent="-171450">
                        <a:buFont typeface="Arial" panose="020B0604020202020204" pitchFamily="34" charset="0"/>
                        <a:buChar char="•"/>
                      </a:pPr>
                      <a:r>
                        <a:rPr lang="en-IE" altLang="en-US" sz="1350" dirty="0"/>
                        <a:t>25g porridge with tbsp seeds and chopped apple/pear</a:t>
                      </a:r>
                    </a:p>
                    <a:p>
                      <a:pPr marL="171450" lvl="0" indent="-171450">
                        <a:buFont typeface="Arial" panose="020B0604020202020204" pitchFamily="34" charset="0"/>
                        <a:buChar char="•"/>
                      </a:pPr>
                      <a:r>
                        <a:rPr lang="en-IE" altLang="en-US" sz="1350" dirty="0"/>
                        <a:t>2 Weetabix / shredded wheat/ no added sugar muesli with milk or natural yoghurt and added berries </a:t>
                      </a:r>
                    </a:p>
                    <a:p>
                      <a:pPr marL="171450" lvl="0" indent="-171450">
                        <a:buFont typeface="Arial" panose="020B0604020202020204" pitchFamily="34" charset="0"/>
                        <a:buChar char="•"/>
                      </a:pPr>
                      <a:r>
                        <a:rPr lang="en-IE" altLang="en-US" sz="1350" dirty="0"/>
                        <a:t>2 eggs with spinach &amp; tomato, one slice of wholemeal bread</a:t>
                      </a:r>
                      <a:endParaRPr lang="es-ES" sz="1350" dirty="0"/>
                    </a:p>
                  </a:txBody>
                  <a:tcPr>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lvl="0">
                        <a:tabLst>
                          <a:tab pos="2490788" algn="l"/>
                        </a:tabLst>
                      </a:pPr>
                      <a:r>
                        <a:rPr lang="en-IE" altLang="en-US" sz="1600" b="1" dirty="0"/>
                        <a:t>Lunch</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Small baked potato with egg / salmon salad</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Wholemeal wrap with hummus and leftover roast veg</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Beetroot and lentil salad with goats cheese</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Store-bought vegetable soup with added chickpeas</a:t>
                      </a:r>
                      <a:endParaRPr lang="en-IE" altLang="en-US" sz="1350" kern="1200" dirty="0">
                        <a:solidFill>
                          <a:schemeClr val="dk1"/>
                        </a:solidFill>
                        <a:latin typeface="+mn-lt"/>
                        <a:ea typeface="Calibri" panose="020F0502020204030204" pitchFamily="34" charset="0"/>
                        <a:cs typeface="+mn-cs"/>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lvl="0" algn="l" defTabSz="914400" rtl="0" eaLnBrk="1" latinLnBrk="0" hangingPunct="1">
                        <a:tabLst>
                          <a:tab pos="2490788" algn="l"/>
                        </a:tabLst>
                      </a:pPr>
                      <a:r>
                        <a:rPr lang="en-IE" altLang="en-US" sz="1600" b="1" kern="1200" dirty="0">
                          <a:solidFill>
                            <a:schemeClr val="dk1"/>
                          </a:solidFill>
                        </a:rPr>
                        <a:t>Dinner</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Baked fish with lemon juice, green veg and roast potato</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Roast chicken with roast vegetables, small potato</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Bean chilli with roast sweet potatoes </a:t>
                      </a:r>
                    </a:p>
                    <a:p>
                      <a:pPr marL="171450" lvl="0" indent="-171450" algn="l" defTabSz="914400" rtl="0" eaLnBrk="1" latinLnBrk="0" hangingPunct="1">
                        <a:spcAft>
                          <a:spcPts val="600"/>
                        </a:spcAft>
                        <a:buFont typeface="Arial" panose="020B0604020202020204" pitchFamily="34" charset="0"/>
                        <a:buChar char="•"/>
                      </a:pPr>
                      <a:r>
                        <a:rPr lang="en-IE" altLang="en-US" sz="1350" kern="1200" dirty="0">
                          <a:solidFill>
                            <a:schemeClr val="dk1"/>
                          </a:solidFill>
                        </a:rPr>
                        <a:t>Chicken/ salmon/ tofu curry with brown rice</a:t>
                      </a:r>
                      <a:endParaRPr lang="en-IE" altLang="en-US" sz="1350" kern="1200" dirty="0">
                        <a:solidFill>
                          <a:schemeClr val="dk1"/>
                        </a:solidFill>
                        <a:latin typeface="+mn-lt"/>
                        <a:ea typeface="Calibri" panose="020F0502020204030204" pitchFamily="34" charset="0"/>
                        <a:cs typeface="+mn-cs"/>
                      </a:endParaRPr>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lvl="0" algn="l" defTabSz="914400" rtl="0" eaLnBrk="1" latinLnBrk="0" hangingPunct="1">
                        <a:tabLst>
                          <a:tab pos="2490788" algn="l"/>
                        </a:tabLst>
                      </a:pPr>
                      <a:r>
                        <a:rPr lang="en-IE" altLang="en-US" sz="1600" b="1" kern="1200" dirty="0">
                          <a:solidFill>
                            <a:schemeClr val="dk1"/>
                          </a:solidFill>
                        </a:rPr>
                        <a:t>Snack</a:t>
                      </a:r>
                    </a:p>
                    <a:p>
                      <a:pPr marL="171450" lvl="0" indent="-171450" algn="l" defTabSz="914400" rtl="0" eaLnBrk="1" latinLnBrk="0" hangingPunct="1">
                        <a:buFont typeface="Arial" panose="020B0604020202020204" pitchFamily="34" charset="0"/>
                        <a:buChar char="•"/>
                        <a:tabLst>
                          <a:tab pos="2490788" algn="l"/>
                        </a:tabLst>
                      </a:pPr>
                      <a:r>
                        <a:rPr lang="en-IE" altLang="en-US" sz="1350" kern="1200" dirty="0">
                          <a:solidFill>
                            <a:schemeClr val="dk1"/>
                          </a:solidFill>
                        </a:rPr>
                        <a:t>Piece of fruit plus palmful of mixed nuts</a:t>
                      </a:r>
                    </a:p>
                    <a:p>
                      <a:pPr marL="171450" lvl="0" indent="-171450" algn="l" defTabSz="914400" rtl="0" eaLnBrk="1" latinLnBrk="0" hangingPunct="1">
                        <a:buFont typeface="Arial" panose="020B0604020202020204" pitchFamily="34" charset="0"/>
                        <a:buChar char="•"/>
                      </a:pPr>
                      <a:r>
                        <a:rPr lang="en-IE" altLang="en-US" sz="1350" kern="1200" dirty="0">
                          <a:solidFill>
                            <a:schemeClr val="dk1"/>
                          </a:solidFill>
                        </a:rPr>
                        <a:t>2 oatcakes with peanut or almond butter</a:t>
                      </a:r>
                      <a:endParaRPr lang="es-ES" sz="1350" kern="1200" dirty="0">
                        <a:solidFill>
                          <a:schemeClr val="dk1"/>
                        </a:solidFill>
                      </a:endParaRPr>
                    </a:p>
                    <a:p>
                      <a:pPr marL="171450" lvl="0" indent="-171450" algn="l" defTabSz="914400" rtl="0" eaLnBrk="1" latinLnBrk="0" hangingPunct="1">
                        <a:buFont typeface="Arial" panose="020B0604020202020204" pitchFamily="34" charset="0"/>
                        <a:buChar char="•"/>
                      </a:pPr>
                      <a:endParaRPr lang="en-IE" altLang="en-US" sz="1350" kern="1200" dirty="0">
                        <a:solidFill>
                          <a:schemeClr val="dk1"/>
                        </a:solidFill>
                        <a:latin typeface="+mn-lt"/>
                        <a:ea typeface="Calibri" panose="020F0502020204030204" pitchFamily="34" charset="0"/>
                        <a:cs typeface="+mn-cs"/>
                      </a:endParaRPr>
                    </a:p>
                  </a:txBody>
                  <a:tcPr>
                    <a:lnL w="12700" cap="flat" cmpd="sng" algn="ctr">
                      <a:solidFill>
                        <a:schemeClr val="bg1">
                          <a:lumMod val="65000"/>
                        </a:schemeClr>
                      </a:solidFill>
                      <a:prstDash val="solid"/>
                      <a:round/>
                      <a:headEnd type="none" w="med" len="med"/>
                      <a:tailEnd type="none" w="med" len="med"/>
                    </a:lnL>
                    <a:lnB w="12700"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16958721"/>
                  </a:ext>
                </a:extLst>
              </a:tr>
            </a:tbl>
          </a:graphicData>
        </a:graphic>
      </p:graphicFrame>
      <p:sp>
        <p:nvSpPr>
          <p:cNvPr id="4" name="TextBox 3">
            <a:extLst>
              <a:ext uri="{FF2B5EF4-FFF2-40B4-BE49-F238E27FC236}">
                <a16:creationId xmlns:a16="http://schemas.microsoft.com/office/drawing/2014/main" id="{1AE2A492-3696-4F06-817F-C2F2C312C47C}"/>
              </a:ext>
            </a:extLst>
          </p:cNvPr>
          <p:cNvSpPr txBox="1"/>
          <p:nvPr/>
        </p:nvSpPr>
        <p:spPr>
          <a:xfrm>
            <a:off x="223175" y="4765051"/>
            <a:ext cx="3566627" cy="1815882"/>
          </a:xfrm>
          <a:prstGeom prst="rect">
            <a:avLst/>
          </a:prstGeom>
          <a:noFill/>
        </p:spPr>
        <p:txBody>
          <a:bodyPr wrap="square" rtlCol="0">
            <a:spAutoFit/>
          </a:bodyPr>
          <a:lstStyle/>
          <a:p>
            <a:r>
              <a:rPr lang="en-IE" sz="1400" b="1" u="sng" dirty="0"/>
              <a:t>Beetroot and Lentil Salad</a:t>
            </a:r>
            <a:endParaRPr lang="en-IE" sz="1400" dirty="0"/>
          </a:p>
          <a:p>
            <a:r>
              <a:rPr lang="en-GB" sz="400" dirty="0"/>
              <a:t> </a:t>
            </a:r>
            <a:endParaRPr lang="en-IE" sz="400" dirty="0"/>
          </a:p>
          <a:p>
            <a:pPr marL="171450" indent="-171450">
              <a:buFont typeface="Arial" panose="020B0604020202020204" pitchFamily="34" charset="0"/>
              <a:buChar char="•"/>
            </a:pPr>
            <a:r>
              <a:rPr lang="en-IE" sz="1200" dirty="0"/>
              <a:t>Tinned brown or green lentils OR boil Puy lentils for </a:t>
            </a:r>
          </a:p>
          <a:p>
            <a:pPr defTabSz="179388"/>
            <a:r>
              <a:rPr lang="en-IE" sz="1200" dirty="0"/>
              <a:t>	15-18 mins until al dente</a:t>
            </a:r>
          </a:p>
          <a:p>
            <a:pPr marL="171450" indent="-171450">
              <a:buFont typeface="Arial" panose="020B0604020202020204" pitchFamily="34" charset="0"/>
              <a:buChar char="•"/>
            </a:pPr>
            <a:r>
              <a:rPr lang="en-IE" sz="1200" dirty="0"/>
              <a:t>Vacuum packed beetroot</a:t>
            </a:r>
          </a:p>
          <a:p>
            <a:pPr marL="171450" indent="-171450">
              <a:buFont typeface="Arial" panose="020B0604020202020204" pitchFamily="34" charset="0"/>
              <a:buChar char="•"/>
            </a:pPr>
            <a:r>
              <a:rPr lang="en-IE" sz="1200" dirty="0"/>
              <a:t>Crumbled goats cheese</a:t>
            </a:r>
          </a:p>
          <a:p>
            <a:pPr marL="171450" indent="-171450">
              <a:buFont typeface="Arial" panose="020B0604020202020204" pitchFamily="34" charset="0"/>
              <a:buChar char="•"/>
            </a:pPr>
            <a:r>
              <a:rPr lang="en-IE" sz="1200" dirty="0"/>
              <a:t>Handful rocket or spinach leaves</a:t>
            </a:r>
          </a:p>
          <a:p>
            <a:pPr marL="171450" indent="-171450">
              <a:buFont typeface="Arial" panose="020B0604020202020204" pitchFamily="34" charset="0"/>
              <a:buChar char="•"/>
            </a:pPr>
            <a:r>
              <a:rPr lang="en-IE" sz="1200" dirty="0"/>
              <a:t>Drizzle with olive oil and balsamic vinegar</a:t>
            </a:r>
          </a:p>
          <a:p>
            <a:r>
              <a:rPr lang="en-GB" sz="1100" dirty="0"/>
              <a:t> </a:t>
            </a:r>
            <a:endParaRPr lang="en-IE" sz="1100" dirty="0"/>
          </a:p>
          <a:p>
            <a:endParaRPr lang="en-IE" sz="1100" dirty="0"/>
          </a:p>
        </p:txBody>
      </p:sp>
      <p:sp>
        <p:nvSpPr>
          <p:cNvPr id="5" name="Rectangle: Rounded Corners 4">
            <a:extLst>
              <a:ext uri="{FF2B5EF4-FFF2-40B4-BE49-F238E27FC236}">
                <a16:creationId xmlns:a16="http://schemas.microsoft.com/office/drawing/2014/main" id="{8490CE6C-0AF4-4E51-AD78-1D1309D0E0A7}"/>
              </a:ext>
            </a:extLst>
          </p:cNvPr>
          <p:cNvSpPr/>
          <p:nvPr/>
        </p:nvSpPr>
        <p:spPr>
          <a:xfrm>
            <a:off x="68546" y="4623125"/>
            <a:ext cx="3960000" cy="1980000"/>
          </a:xfrm>
          <a:prstGeom prst="round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6" name="TextBox 5">
            <a:extLst>
              <a:ext uri="{FF2B5EF4-FFF2-40B4-BE49-F238E27FC236}">
                <a16:creationId xmlns:a16="http://schemas.microsoft.com/office/drawing/2014/main" id="{263D7EDA-F41A-4B4A-AC45-A7A49B4506D2}"/>
              </a:ext>
            </a:extLst>
          </p:cNvPr>
          <p:cNvSpPr txBox="1"/>
          <p:nvPr/>
        </p:nvSpPr>
        <p:spPr>
          <a:xfrm>
            <a:off x="4230255" y="4765051"/>
            <a:ext cx="3679857" cy="1646605"/>
          </a:xfrm>
          <a:prstGeom prst="rect">
            <a:avLst/>
          </a:prstGeom>
          <a:noFill/>
        </p:spPr>
        <p:txBody>
          <a:bodyPr wrap="square" rtlCol="0">
            <a:spAutoFit/>
          </a:bodyPr>
          <a:lstStyle/>
          <a:p>
            <a:r>
              <a:rPr lang="en-IE" sz="1400" b="1" u="sng" dirty="0"/>
              <a:t>Easy bean chilli</a:t>
            </a:r>
          </a:p>
          <a:p>
            <a:r>
              <a:rPr lang="en-GB" sz="400" dirty="0"/>
              <a:t> </a:t>
            </a:r>
            <a:endParaRPr lang="en-IE" sz="400" dirty="0"/>
          </a:p>
          <a:p>
            <a:pPr marL="171450" indent="-171450">
              <a:buFont typeface="Arial" panose="020B0604020202020204" pitchFamily="34" charset="0"/>
              <a:buChar char="•"/>
            </a:pPr>
            <a:r>
              <a:rPr lang="en-IE" sz="1200" dirty="0"/>
              <a:t>Sauté chopped onion, peppers and garlic with 2 tsp ground cumin and 2 tsp smoked paprika. Add chilli powder as desired. </a:t>
            </a:r>
          </a:p>
          <a:p>
            <a:pPr marL="171450" indent="-171450">
              <a:buFont typeface="Arial" panose="020B0604020202020204" pitchFamily="34" charset="0"/>
              <a:buChar char="•"/>
            </a:pPr>
            <a:r>
              <a:rPr lang="en-IE" sz="1200" dirty="0"/>
              <a:t>Add 2 tins chopped tomatoes and 2 tins of kidney beans and simmer for 20 mins. Serve with roast sweet potatoes and grated mature cheddar on top </a:t>
            </a:r>
            <a:endParaRPr lang="en-IE" sz="1100" dirty="0"/>
          </a:p>
          <a:p>
            <a:endParaRPr lang="en-IE" sz="1100" dirty="0"/>
          </a:p>
        </p:txBody>
      </p:sp>
      <p:sp>
        <p:nvSpPr>
          <p:cNvPr id="7" name="Rectangle: Rounded Corners 6">
            <a:extLst>
              <a:ext uri="{FF2B5EF4-FFF2-40B4-BE49-F238E27FC236}">
                <a16:creationId xmlns:a16="http://schemas.microsoft.com/office/drawing/2014/main" id="{18CE1B2F-5F5F-4024-8567-86ECDA54ABD4}"/>
              </a:ext>
            </a:extLst>
          </p:cNvPr>
          <p:cNvSpPr/>
          <p:nvPr/>
        </p:nvSpPr>
        <p:spPr>
          <a:xfrm>
            <a:off x="4114523" y="4623125"/>
            <a:ext cx="3960000" cy="1980000"/>
          </a:xfrm>
          <a:prstGeom prst="round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8" name="Rectangle: Rounded Corners 7">
            <a:extLst>
              <a:ext uri="{FF2B5EF4-FFF2-40B4-BE49-F238E27FC236}">
                <a16:creationId xmlns:a16="http://schemas.microsoft.com/office/drawing/2014/main" id="{89B4FD6A-77C5-48B2-B2DE-75DA1F17B5EC}"/>
              </a:ext>
            </a:extLst>
          </p:cNvPr>
          <p:cNvSpPr/>
          <p:nvPr/>
        </p:nvSpPr>
        <p:spPr>
          <a:xfrm>
            <a:off x="8160500" y="4623125"/>
            <a:ext cx="3960000" cy="1980000"/>
          </a:xfrm>
          <a:prstGeom prst="roundRect">
            <a:avLst/>
          </a:prstGeom>
          <a:noFill/>
          <a:ln w="381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9" name="TextBox 8">
            <a:extLst>
              <a:ext uri="{FF2B5EF4-FFF2-40B4-BE49-F238E27FC236}">
                <a16:creationId xmlns:a16="http://schemas.microsoft.com/office/drawing/2014/main" id="{9B757DCF-4A71-4B0C-9176-1491ED66D7BE}"/>
              </a:ext>
            </a:extLst>
          </p:cNvPr>
          <p:cNvSpPr txBox="1"/>
          <p:nvPr/>
        </p:nvSpPr>
        <p:spPr>
          <a:xfrm>
            <a:off x="8190255" y="4765051"/>
            <a:ext cx="3851811" cy="1846659"/>
          </a:xfrm>
          <a:prstGeom prst="rect">
            <a:avLst/>
          </a:prstGeom>
          <a:noFill/>
        </p:spPr>
        <p:txBody>
          <a:bodyPr wrap="square" rtlCol="0">
            <a:spAutoFit/>
          </a:bodyPr>
          <a:lstStyle/>
          <a:p>
            <a:r>
              <a:rPr lang="en-IE" sz="1400" b="1" u="sng" dirty="0"/>
              <a:t>Quick Thai Curry</a:t>
            </a:r>
          </a:p>
          <a:p>
            <a:r>
              <a:rPr lang="en-GB" sz="400" dirty="0"/>
              <a:t> </a:t>
            </a:r>
            <a:endParaRPr lang="en-IE" sz="400" dirty="0"/>
          </a:p>
          <a:p>
            <a:pPr marL="171450" indent="-171450">
              <a:buFont typeface="Arial" panose="020B0604020202020204" pitchFamily="34" charset="0"/>
              <a:buChar char="•"/>
            </a:pPr>
            <a:r>
              <a:rPr lang="en-IE" sz="1200" dirty="0"/>
              <a:t>Choose good quality curry paste like Thai Gold. Heat in a pan for 2 mins and add tin of coconut milk.  Bring to simmer. </a:t>
            </a:r>
          </a:p>
          <a:p>
            <a:pPr marL="171450" indent="-171450">
              <a:buFont typeface="Arial" panose="020B0604020202020204" pitchFamily="34" charset="0"/>
              <a:buChar char="•"/>
            </a:pPr>
            <a:r>
              <a:rPr lang="en-IE" sz="1200" dirty="0"/>
              <a:t>Add chopped chicken/ salmon/prawns /tofu and cook through</a:t>
            </a:r>
          </a:p>
          <a:p>
            <a:pPr marL="171450" indent="-171450">
              <a:buFont typeface="Arial" panose="020B0604020202020204" pitchFamily="34" charset="0"/>
              <a:buChar char="•"/>
            </a:pPr>
            <a:r>
              <a:rPr lang="en-IE" sz="1200" dirty="0"/>
              <a:t>Add mixed frozen veg and heat through</a:t>
            </a:r>
          </a:p>
          <a:p>
            <a:pPr marL="171450" indent="-171450">
              <a:buFont typeface="Arial" panose="020B0604020202020204" pitchFamily="34" charset="0"/>
              <a:buChar char="•"/>
            </a:pPr>
            <a:r>
              <a:rPr lang="en-IE" sz="1200" dirty="0"/>
              <a:t>Add 2 tsp fish sauce, generous squeeze of fresh lime and handful fresh coriander</a:t>
            </a:r>
          </a:p>
        </p:txBody>
      </p:sp>
      <p:sp>
        <p:nvSpPr>
          <p:cNvPr id="12" name="TextBox 11">
            <a:extLst>
              <a:ext uri="{FF2B5EF4-FFF2-40B4-BE49-F238E27FC236}">
                <a16:creationId xmlns:a16="http://schemas.microsoft.com/office/drawing/2014/main" id="{A84CE97F-A8E6-4BFB-BA38-99297B1C4C9C}"/>
              </a:ext>
            </a:extLst>
          </p:cNvPr>
          <p:cNvSpPr txBox="1"/>
          <p:nvPr/>
        </p:nvSpPr>
        <p:spPr>
          <a:xfrm>
            <a:off x="1215682" y="6622831"/>
            <a:ext cx="8545006" cy="261610"/>
          </a:xfrm>
          <a:prstGeom prst="rect">
            <a:avLst/>
          </a:prstGeom>
          <a:noFill/>
        </p:spPr>
        <p:txBody>
          <a:bodyPr wrap="square" rtlCol="0">
            <a:spAutoFit/>
          </a:bodyPr>
          <a:lstStyle/>
          <a:p>
            <a:pPr algn="ctr"/>
            <a:r>
              <a:rPr lang="en-IE" sz="1100" dirty="0"/>
              <a:t>Ask us how we can help …?	www.glenvillenutrition.ie   	</a:t>
            </a:r>
            <a:r>
              <a:rPr lang="en-IE" sz="1100" dirty="0">
                <a:hlinkClick r:id="rId2"/>
              </a:rPr>
              <a:t>clinic@glenvillenutrition.ie</a:t>
            </a:r>
            <a:r>
              <a:rPr lang="en-IE" sz="1100" dirty="0"/>
              <a:t>	01-4020777</a:t>
            </a:r>
          </a:p>
        </p:txBody>
      </p:sp>
      <p:pic>
        <p:nvPicPr>
          <p:cNvPr id="13" name="Picture 12">
            <a:extLst>
              <a:ext uri="{FF2B5EF4-FFF2-40B4-BE49-F238E27FC236}">
                <a16:creationId xmlns:a16="http://schemas.microsoft.com/office/drawing/2014/main" id="{889D1AAE-4B3D-43FB-BD73-99E8565EF2F4}"/>
              </a:ext>
            </a:extLst>
          </p:cNvPr>
          <p:cNvPicPr>
            <a:picLocks noChangeAspect="1"/>
          </p:cNvPicPr>
          <p:nvPr/>
        </p:nvPicPr>
        <p:blipFill>
          <a:blip r:embed="rId3"/>
          <a:stretch>
            <a:fillRect/>
          </a:stretch>
        </p:blipFill>
        <p:spPr>
          <a:xfrm>
            <a:off x="10717695" y="33685"/>
            <a:ext cx="1466603" cy="702262"/>
          </a:xfrm>
          <a:prstGeom prst="rect">
            <a:avLst/>
          </a:prstGeom>
          <a:ln w="38100">
            <a:solidFill>
              <a:schemeClr val="accent2"/>
            </a:solidFill>
          </a:ln>
        </p:spPr>
      </p:pic>
    </p:spTree>
    <p:extLst>
      <p:ext uri="{BB962C8B-B14F-4D97-AF65-F5344CB8AC3E}">
        <p14:creationId xmlns:p14="http://schemas.microsoft.com/office/powerpoint/2010/main" val="551049550"/>
      </p:ext>
    </p:extLst>
  </p:cSld>
  <p:clrMapOvr>
    <a:masterClrMapping/>
  </p:clrMapOvr>
</p:sld>
</file>

<file path=ppt/theme/theme1.xml><?xml version="1.0" encoding="utf-8"?>
<a:theme xmlns:a="http://schemas.openxmlformats.org/drawingml/2006/main" name="Office Theme">
  <a:themeElements>
    <a:clrScheme name="Glenville colours">
      <a:dk1>
        <a:sysClr val="windowText" lastClr="000000"/>
      </a:dk1>
      <a:lt1>
        <a:sysClr val="window" lastClr="FFFFFF"/>
      </a:lt1>
      <a:dk2>
        <a:srgbClr val="2C3C43"/>
      </a:dk2>
      <a:lt2>
        <a:srgbClr val="EBEBEB"/>
      </a:lt2>
      <a:accent1>
        <a:srgbClr val="E3CFE3"/>
      </a:accent1>
      <a:accent2>
        <a:srgbClr val="B783B7"/>
      </a:accent2>
      <a:accent3>
        <a:srgbClr val="B2B2B2"/>
      </a:accent3>
      <a:accent4>
        <a:srgbClr val="D8D8D8"/>
      </a:accent4>
      <a:accent5>
        <a:srgbClr val="F2AC19"/>
      </a:accent5>
      <a:accent6>
        <a:srgbClr val="BC80E0"/>
      </a:accent6>
      <a:hlink>
        <a:srgbClr val="EF5285"/>
      </a:hlink>
      <a:folHlink>
        <a:srgbClr val="F77F9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199</TotalTime>
  <Words>950</Words>
  <Application>Microsoft Office PowerPoint</Application>
  <PresentationFormat>Widescreen</PresentationFormat>
  <Paragraphs>66</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lynda carroll</dc:creator>
  <cp:lastModifiedBy>lynda carroll</cp:lastModifiedBy>
  <cp:revision>8</cp:revision>
  <dcterms:created xsi:type="dcterms:W3CDTF">2022-03-07T09:17:36Z</dcterms:created>
  <dcterms:modified xsi:type="dcterms:W3CDTF">2022-03-07T12:55:33Z</dcterms:modified>
</cp:coreProperties>
</file>